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59" r:id="rId5"/>
    <p:sldId id="261" r:id="rId6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8E20-A8F7-441A-84B5-4C8741CEA659}" type="datetimeFigureOut">
              <a:rPr kumimoji="1" lang="ja-JP" altLang="en-US" smtClean="0"/>
              <a:t>2016/12/15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6168-AFC5-44A1-9222-D4099EDFA83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42480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8E20-A8F7-441A-84B5-4C8741CEA659}" type="datetimeFigureOut">
              <a:rPr kumimoji="1" lang="ja-JP" altLang="en-US" smtClean="0"/>
              <a:t>2016/12/15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6168-AFC5-44A1-9222-D4099EDFA83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10477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8E20-A8F7-441A-84B5-4C8741CEA659}" type="datetimeFigureOut">
              <a:rPr kumimoji="1" lang="ja-JP" altLang="en-US" smtClean="0"/>
              <a:t>2016/12/15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6168-AFC5-44A1-9222-D4099EDFA83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34956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8E20-A8F7-441A-84B5-4C8741CEA659}" type="datetimeFigureOut">
              <a:rPr kumimoji="1" lang="ja-JP" altLang="en-US" smtClean="0"/>
              <a:t>2016/12/15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6168-AFC5-44A1-9222-D4099EDFA83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23557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8E20-A8F7-441A-84B5-4C8741CEA659}" type="datetimeFigureOut">
              <a:rPr kumimoji="1" lang="ja-JP" altLang="en-US" smtClean="0"/>
              <a:t>2016/12/15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6168-AFC5-44A1-9222-D4099EDFA83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94377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8E20-A8F7-441A-84B5-4C8741CEA659}" type="datetimeFigureOut">
              <a:rPr kumimoji="1" lang="ja-JP" altLang="en-US" smtClean="0"/>
              <a:t>2016/12/15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6168-AFC5-44A1-9222-D4099EDFA83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5508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8E20-A8F7-441A-84B5-4C8741CEA659}" type="datetimeFigureOut">
              <a:rPr kumimoji="1" lang="ja-JP" altLang="en-US" smtClean="0"/>
              <a:t>2016/12/15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6168-AFC5-44A1-9222-D4099EDFA83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79971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8E20-A8F7-441A-84B5-4C8741CEA659}" type="datetimeFigureOut">
              <a:rPr kumimoji="1" lang="ja-JP" altLang="en-US" smtClean="0"/>
              <a:t>2016/12/15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6168-AFC5-44A1-9222-D4099EDFA83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6261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8E20-A8F7-441A-84B5-4C8741CEA659}" type="datetimeFigureOut">
              <a:rPr kumimoji="1" lang="ja-JP" altLang="en-US" smtClean="0"/>
              <a:t>2016/12/15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6168-AFC5-44A1-9222-D4099EDFA83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10569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8E20-A8F7-441A-84B5-4C8741CEA659}" type="datetimeFigureOut">
              <a:rPr kumimoji="1" lang="ja-JP" altLang="en-US" smtClean="0"/>
              <a:t>2016/12/15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6168-AFC5-44A1-9222-D4099EDFA83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6497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8E20-A8F7-441A-84B5-4C8741CEA659}" type="datetimeFigureOut">
              <a:rPr kumimoji="1" lang="ja-JP" altLang="en-US" smtClean="0"/>
              <a:t>2016/12/15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76168-AFC5-44A1-9222-D4099EDFA83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35932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48E20-A8F7-441A-84B5-4C8741CEA659}" type="datetimeFigureOut">
              <a:rPr kumimoji="1" lang="ja-JP" altLang="en-US" smtClean="0"/>
              <a:t>2016/12/15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76168-AFC5-44A1-9222-D4099EDFA83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27277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0" y="534432"/>
            <a:ext cx="8991600" cy="6023669"/>
          </a:xfrm>
          <a:prstGeom prst="rect">
            <a:avLst/>
          </a:prstGeom>
        </p:spPr>
      </p:pic>
      <p:sp>
        <p:nvSpPr>
          <p:cNvPr id="3" name="テキスト ボックス 2"/>
          <p:cNvSpPr txBox="1"/>
          <p:nvPr/>
        </p:nvSpPr>
        <p:spPr>
          <a:xfrm>
            <a:off x="1843291" y="72767"/>
            <a:ext cx="84818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大阪大学豊中</a:t>
            </a:r>
            <a:r>
              <a:rPr lang="ja-JP" altLang="en-US" sz="2400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キャンパス　基礎</a:t>
            </a:r>
            <a:r>
              <a:rPr lang="ja-JP" altLang="en-US" sz="2400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工学研究科</a:t>
            </a:r>
            <a:r>
              <a:rPr lang="ja-JP" altLang="en-US" sz="2400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Ｄ棟　４階</a:t>
            </a:r>
            <a:r>
              <a:rPr lang="ja-JP" altLang="en-US" sz="2400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セミナー室</a:t>
            </a:r>
            <a:endParaRPr kumimoji="1" lang="ja-JP" altLang="en-US" sz="2400" dirty="0">
              <a:latin typeface="HGPｺﾞｼｯｸE" panose="020B0900000000000000" pitchFamily="50" charset="-128"/>
              <a:ea typeface="HGPｺﾞｼｯｸE" panose="020B0900000000000000" pitchFamily="50" charset="-128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10680700" y="118933"/>
            <a:ext cx="12362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000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小</a:t>
            </a:r>
            <a:r>
              <a:rPr lang="ja-JP" altLang="en-US" sz="1600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中大</a:t>
            </a:r>
            <a:r>
              <a:rPr lang="ja-JP" altLang="en-US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　図</a:t>
            </a:r>
            <a:endParaRPr kumimoji="1" lang="ja-JP" altLang="en-US" dirty="0">
              <a:latin typeface="HGPｺﾞｼｯｸE" panose="020B0900000000000000" pitchFamily="50" charset="-128"/>
              <a:ea typeface="HGPｺﾞｼｯｸE" panose="020B09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98292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0300" y="69758"/>
            <a:ext cx="6845300" cy="6222101"/>
          </a:xfrm>
          <a:prstGeom prst="rect">
            <a:avLst/>
          </a:prstGeom>
        </p:spPr>
      </p:pic>
      <p:sp>
        <p:nvSpPr>
          <p:cNvPr id="3" name="楕円 2"/>
          <p:cNvSpPr/>
          <p:nvPr/>
        </p:nvSpPr>
        <p:spPr>
          <a:xfrm>
            <a:off x="2171700" y="5092700"/>
            <a:ext cx="2781300" cy="8763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3467100" y="6350000"/>
            <a:ext cx="4921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http://www.es.osaka-u.ac.jp/ja/access.html</a:t>
            </a:r>
            <a:endParaRPr kumimoji="1" lang="ja-JP" altLang="en-US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0680700" y="118933"/>
            <a:ext cx="12362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600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小</a:t>
            </a:r>
            <a:r>
              <a:rPr lang="ja-JP" altLang="en-US" sz="2000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中</a:t>
            </a:r>
            <a:r>
              <a:rPr lang="ja-JP" altLang="en-US" sz="1600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大</a:t>
            </a:r>
            <a:r>
              <a:rPr lang="ja-JP" altLang="en-US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　図</a:t>
            </a:r>
            <a:endParaRPr kumimoji="1" lang="ja-JP" altLang="en-US" dirty="0">
              <a:latin typeface="HGPｺﾞｼｯｸE" panose="020B0900000000000000" pitchFamily="50" charset="-128"/>
              <a:ea typeface="HGPｺﾞｼｯｸE" panose="020B09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4105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210" y="131898"/>
            <a:ext cx="7894590" cy="6164128"/>
          </a:xfrm>
          <a:prstGeom prst="rect">
            <a:avLst/>
          </a:prstGeom>
        </p:spPr>
      </p:pic>
      <p:sp>
        <p:nvSpPr>
          <p:cNvPr id="3" name="テキスト ボックス 2"/>
          <p:cNvSpPr txBox="1"/>
          <p:nvPr/>
        </p:nvSpPr>
        <p:spPr>
          <a:xfrm>
            <a:off x="3095190" y="6389689"/>
            <a:ext cx="492154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ja-JP" dirty="0"/>
              <a:t>http://www.es.osaka-u.ac.jp/ja/access.html</a:t>
            </a:r>
            <a:endParaRPr kumimoji="1" lang="ja-JP" altLang="en-US" dirty="0"/>
          </a:p>
        </p:txBody>
      </p:sp>
      <p:sp>
        <p:nvSpPr>
          <p:cNvPr id="4" name="楕円 3"/>
          <p:cNvSpPr/>
          <p:nvPr/>
        </p:nvSpPr>
        <p:spPr>
          <a:xfrm>
            <a:off x="7467600" y="3098800"/>
            <a:ext cx="1016000" cy="8763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楕円 4"/>
          <p:cNvSpPr/>
          <p:nvPr/>
        </p:nvSpPr>
        <p:spPr>
          <a:xfrm>
            <a:off x="8483600" y="5232400"/>
            <a:ext cx="1016000" cy="8763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楕円 5"/>
          <p:cNvSpPr/>
          <p:nvPr/>
        </p:nvSpPr>
        <p:spPr>
          <a:xfrm>
            <a:off x="2489200" y="889000"/>
            <a:ext cx="1016000" cy="8763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413811" y="892125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阪急電車</a:t>
            </a:r>
            <a:endParaRPr kumimoji="1" lang="en-US" altLang="ja-JP" dirty="0" smtClean="0">
              <a:latin typeface="HGPｺﾞｼｯｸE" panose="020B0900000000000000" pitchFamily="50" charset="-128"/>
              <a:ea typeface="HGPｺﾞｼｯｸE" panose="020B0900000000000000" pitchFamily="50" charset="-128"/>
            </a:endParaRPr>
          </a:p>
          <a:p>
            <a:r>
              <a:rPr lang="ja-JP" altLang="en-US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石橋</a:t>
            </a:r>
            <a:r>
              <a:rPr lang="ja-JP" altLang="en-US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駅</a:t>
            </a:r>
            <a:endParaRPr kumimoji="1" lang="ja-JP" altLang="en-US" dirty="0">
              <a:latin typeface="HGPｺﾞｼｯｸE" panose="020B0900000000000000" pitchFamily="50" charset="-128"/>
              <a:ea typeface="HGPｺﾞｼｯｸE" panose="020B0900000000000000" pitchFamily="50" charset="-128"/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8620204" y="6066524"/>
            <a:ext cx="16674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大阪モノレール</a:t>
            </a:r>
            <a:endParaRPr kumimoji="1" lang="en-US" altLang="ja-JP" dirty="0" smtClean="0">
              <a:latin typeface="HGPｺﾞｼｯｸE" panose="020B0900000000000000" pitchFamily="50" charset="-128"/>
              <a:ea typeface="HGPｺﾞｼｯｸE" panose="020B0900000000000000" pitchFamily="50" charset="-128"/>
            </a:endParaRPr>
          </a:p>
          <a:p>
            <a:r>
              <a:rPr lang="ja-JP" altLang="en-US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柴原</a:t>
            </a:r>
            <a:r>
              <a:rPr lang="ja-JP" altLang="en-US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駅</a:t>
            </a:r>
            <a:endParaRPr kumimoji="1" lang="ja-JP" altLang="en-US" dirty="0">
              <a:latin typeface="HGPｺﾞｼｯｸE" panose="020B0900000000000000" pitchFamily="50" charset="-128"/>
              <a:ea typeface="HGPｺﾞｼｯｸE" panose="020B0900000000000000" pitchFamily="50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0680700" y="118933"/>
            <a:ext cx="12362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600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小中</a:t>
            </a:r>
            <a:r>
              <a:rPr lang="ja-JP" altLang="en-US" sz="2000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大</a:t>
            </a:r>
            <a:r>
              <a:rPr lang="ja-JP" altLang="en-US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　図</a:t>
            </a:r>
            <a:endParaRPr kumimoji="1" lang="ja-JP" altLang="en-US" dirty="0">
              <a:latin typeface="HGPｺﾞｼｯｸE" panose="020B0900000000000000" pitchFamily="50" charset="-128"/>
              <a:ea typeface="HGPｺﾞｼｯｸE" panose="020B0900000000000000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7191107" y="3975100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基礎工学研究科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7480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/>
          <p:cNvSpPr txBox="1"/>
          <p:nvPr/>
        </p:nvSpPr>
        <p:spPr>
          <a:xfrm>
            <a:off x="546100" y="6159500"/>
            <a:ext cx="4921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/>
              <a:t>http://www.es.osaka-u.ac.jp/ja/access.html</a:t>
            </a:r>
            <a:endParaRPr kumimoji="1" lang="ja-JP" altLang="en-US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824" y="313387"/>
            <a:ext cx="7877765" cy="2975913"/>
          </a:xfrm>
          <a:prstGeom prst="rect">
            <a:avLst/>
          </a:prstGeom>
        </p:spPr>
      </p:pic>
      <p:pic>
        <p:nvPicPr>
          <p:cNvPr id="4" name="図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9240" y="2578098"/>
            <a:ext cx="6038560" cy="4059115"/>
          </a:xfrm>
          <a:prstGeom prst="rect">
            <a:avLst/>
          </a:prstGeom>
        </p:spPr>
      </p:pic>
      <p:sp>
        <p:nvSpPr>
          <p:cNvPr id="5" name="テキスト ボックス 4"/>
          <p:cNvSpPr txBox="1"/>
          <p:nvPr/>
        </p:nvSpPr>
        <p:spPr>
          <a:xfrm>
            <a:off x="10680700" y="118933"/>
            <a:ext cx="12362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600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小中</a:t>
            </a:r>
            <a:r>
              <a:rPr lang="ja-JP" altLang="en-US" sz="2000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大</a:t>
            </a:r>
            <a:r>
              <a:rPr lang="ja-JP" altLang="en-US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rPr>
              <a:t>　図</a:t>
            </a:r>
            <a:endParaRPr kumimoji="1" lang="ja-JP" altLang="en-US" dirty="0">
              <a:latin typeface="HGPｺﾞｼｯｸE" panose="020B0900000000000000" pitchFamily="50" charset="-128"/>
              <a:ea typeface="HGPｺﾞｼｯｸE" panose="020B0900000000000000" pitchFamily="50" charset="-128"/>
            </a:endParaRPr>
          </a:p>
        </p:txBody>
      </p:sp>
      <p:sp>
        <p:nvSpPr>
          <p:cNvPr id="6" name="楕円 5"/>
          <p:cNvSpPr/>
          <p:nvPr/>
        </p:nvSpPr>
        <p:spPr>
          <a:xfrm>
            <a:off x="7023100" y="3289300"/>
            <a:ext cx="1689100" cy="533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9738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/>
          <p:cNvSpPr txBox="1"/>
          <p:nvPr/>
        </p:nvSpPr>
        <p:spPr>
          <a:xfrm>
            <a:off x="101600" y="142814"/>
            <a:ext cx="37465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ja-JP" altLang="en-US" dirty="0" smtClean="0">
                <a:latin typeface="Arial Unicode MS"/>
              </a:rPr>
              <a:t>＜懇親会会場＞</a:t>
            </a:r>
            <a:endParaRPr lang="ja-JP" altLang="en-US" dirty="0"/>
          </a:p>
          <a:p>
            <a:pPr lvl="0"/>
            <a:r>
              <a:rPr lang="ja-JP" altLang="en-US" dirty="0" smtClean="0"/>
              <a:t>　がんこ・</a:t>
            </a:r>
            <a:r>
              <a:rPr lang="ja-JP" altLang="en-US" dirty="0"/>
              <a:t>池田石橋</a:t>
            </a:r>
            <a:r>
              <a:rPr lang="ja-JP" altLang="en-US" dirty="0" smtClean="0"/>
              <a:t>苑</a:t>
            </a:r>
            <a:endParaRPr lang="ja-JP" altLang="en-US" dirty="0"/>
          </a:p>
          <a:p>
            <a:pPr lvl="0"/>
            <a:r>
              <a:rPr lang="ja-JP" altLang="en-US" dirty="0" smtClean="0"/>
              <a:t>　住所 </a:t>
            </a:r>
            <a:r>
              <a:rPr lang="ja-JP" altLang="en-US" dirty="0"/>
              <a:t>	〒</a:t>
            </a:r>
            <a:r>
              <a:rPr lang="en-US" altLang="ja-JP" dirty="0"/>
              <a:t>563-0032</a:t>
            </a:r>
            <a:r>
              <a:rPr lang="ja-JP" altLang="en-US" dirty="0"/>
              <a:t>　</a:t>
            </a:r>
            <a:endParaRPr lang="en-US" altLang="ja-JP" dirty="0" smtClean="0"/>
          </a:p>
          <a:p>
            <a:pPr lvl="0"/>
            <a:r>
              <a:rPr lang="ja-JP" altLang="en-US" dirty="0" smtClean="0"/>
              <a:t>　大阪府</a:t>
            </a:r>
            <a:r>
              <a:rPr lang="ja-JP" altLang="en-US" dirty="0"/>
              <a:t>池田市石橋</a:t>
            </a:r>
            <a:r>
              <a:rPr lang="en-US" altLang="ja-JP" dirty="0"/>
              <a:t>3</a:t>
            </a:r>
            <a:r>
              <a:rPr lang="ja-JP" altLang="en-US" dirty="0"/>
              <a:t>丁目</a:t>
            </a:r>
            <a:r>
              <a:rPr lang="en-US" altLang="ja-JP" dirty="0"/>
              <a:t>3</a:t>
            </a:r>
            <a:r>
              <a:rPr lang="ja-JP" altLang="en-US" dirty="0"/>
              <a:t>番</a:t>
            </a:r>
            <a:r>
              <a:rPr lang="en-US" altLang="ja-JP" dirty="0"/>
              <a:t>18</a:t>
            </a:r>
          </a:p>
          <a:p>
            <a:pPr lvl="0"/>
            <a:r>
              <a:rPr lang="ja-JP" altLang="en-US" dirty="0" smtClean="0"/>
              <a:t>　電話番号 </a:t>
            </a:r>
            <a:r>
              <a:rPr lang="en-US" altLang="ja-JP" dirty="0" smtClean="0"/>
              <a:t>072-760-3888</a:t>
            </a:r>
          </a:p>
          <a:p>
            <a:pPr lvl="0"/>
            <a:r>
              <a:rPr lang="ja-JP" altLang="en-US" dirty="0"/>
              <a:t>　</a:t>
            </a:r>
            <a:r>
              <a:rPr lang="ja-JP" altLang="en-US" dirty="0" smtClean="0"/>
              <a:t>　　　　　　　（下記詳細）</a:t>
            </a:r>
            <a:endParaRPr lang="en-US" altLang="ja-JP" dirty="0" smtClean="0"/>
          </a:p>
          <a:p>
            <a:pPr lvl="0"/>
            <a:endParaRPr kumimoji="1" lang="en-US" altLang="ja-JP" dirty="0"/>
          </a:p>
        </p:txBody>
      </p:sp>
      <p:grpSp>
        <p:nvGrpSpPr>
          <p:cNvPr id="12" name="グループ化 11"/>
          <p:cNvGrpSpPr/>
          <p:nvPr/>
        </p:nvGrpSpPr>
        <p:grpSpPr>
          <a:xfrm>
            <a:off x="4851400" y="131899"/>
            <a:ext cx="7404748" cy="5964102"/>
            <a:chOff x="3382311" y="131898"/>
            <a:chExt cx="8873837" cy="6627123"/>
          </a:xfrm>
        </p:grpSpPr>
        <p:pic>
          <p:nvPicPr>
            <p:cNvPr id="3" name="図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030710" y="131898"/>
              <a:ext cx="7894590" cy="6164128"/>
            </a:xfrm>
            <a:prstGeom prst="rect">
              <a:avLst/>
            </a:prstGeom>
          </p:spPr>
        </p:pic>
        <p:sp>
          <p:nvSpPr>
            <p:cNvPr id="4" name="テキスト ボックス 3"/>
            <p:cNvSpPr txBox="1"/>
            <p:nvPr/>
          </p:nvSpPr>
          <p:spPr>
            <a:xfrm>
              <a:off x="5063690" y="6389689"/>
              <a:ext cx="492154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ja-JP" dirty="0"/>
                <a:t>http://www.es.osaka-u.ac.jp/ja/access.html</a:t>
              </a:r>
              <a:endParaRPr kumimoji="1" lang="ja-JP" altLang="en-US" dirty="0"/>
            </a:p>
          </p:txBody>
        </p:sp>
        <p:sp>
          <p:nvSpPr>
            <p:cNvPr id="5" name="楕円 4"/>
            <p:cNvSpPr/>
            <p:nvPr/>
          </p:nvSpPr>
          <p:spPr>
            <a:xfrm>
              <a:off x="9436100" y="3098800"/>
              <a:ext cx="1016000" cy="87630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" name="楕円 5"/>
            <p:cNvSpPr/>
            <p:nvPr/>
          </p:nvSpPr>
          <p:spPr>
            <a:xfrm>
              <a:off x="10452100" y="5232400"/>
              <a:ext cx="1016000" cy="87630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" name="楕円 6"/>
            <p:cNvSpPr/>
            <p:nvPr/>
          </p:nvSpPr>
          <p:spPr>
            <a:xfrm>
              <a:off x="4457700" y="889000"/>
              <a:ext cx="1016000" cy="87630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" name="テキスト ボックス 7"/>
            <p:cNvSpPr txBox="1"/>
            <p:nvPr/>
          </p:nvSpPr>
          <p:spPr>
            <a:xfrm>
              <a:off x="3382311" y="892125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dirty="0" smtClean="0">
                  <a:latin typeface="HGPｺﾞｼｯｸE" panose="020B0900000000000000" pitchFamily="50" charset="-128"/>
                  <a:ea typeface="HGPｺﾞｼｯｸE" panose="020B0900000000000000" pitchFamily="50" charset="-128"/>
                </a:rPr>
                <a:t>阪急電車</a:t>
              </a:r>
              <a:endParaRPr kumimoji="1" lang="en-US" altLang="ja-JP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endParaRPr>
            </a:p>
            <a:p>
              <a:r>
                <a:rPr lang="ja-JP" altLang="en-US" dirty="0" smtClean="0">
                  <a:latin typeface="HGPｺﾞｼｯｸE" panose="020B0900000000000000" pitchFamily="50" charset="-128"/>
                  <a:ea typeface="HGPｺﾞｼｯｸE" panose="020B0900000000000000" pitchFamily="50" charset="-128"/>
                </a:rPr>
                <a:t>石橋</a:t>
              </a:r>
              <a:r>
                <a:rPr lang="ja-JP" altLang="en-US" dirty="0">
                  <a:latin typeface="HGPｺﾞｼｯｸE" panose="020B0900000000000000" pitchFamily="50" charset="-128"/>
                  <a:ea typeface="HGPｺﾞｼｯｸE" panose="020B0900000000000000" pitchFamily="50" charset="-128"/>
                </a:rPr>
                <a:t>駅</a:t>
              </a:r>
              <a:endParaRPr kumimoji="1" lang="ja-JP" altLang="en-US" dirty="0">
                <a:latin typeface="HGPｺﾞｼｯｸE" panose="020B0900000000000000" pitchFamily="50" charset="-128"/>
                <a:ea typeface="HGPｺﾞｼｯｸE" panose="020B0900000000000000" pitchFamily="50" charset="-128"/>
              </a:endParaRPr>
            </a:p>
          </p:txBody>
        </p:sp>
        <p:sp>
          <p:nvSpPr>
            <p:cNvPr id="9" name="テキスト ボックス 8"/>
            <p:cNvSpPr txBox="1"/>
            <p:nvPr/>
          </p:nvSpPr>
          <p:spPr>
            <a:xfrm>
              <a:off x="10588704" y="6066524"/>
              <a:ext cx="166744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dirty="0" smtClean="0">
                  <a:latin typeface="HGPｺﾞｼｯｸE" panose="020B0900000000000000" pitchFamily="50" charset="-128"/>
                  <a:ea typeface="HGPｺﾞｼｯｸE" panose="020B0900000000000000" pitchFamily="50" charset="-128"/>
                </a:rPr>
                <a:t>大阪モノレール</a:t>
              </a:r>
              <a:endParaRPr kumimoji="1" lang="en-US" altLang="ja-JP" dirty="0" smtClean="0">
                <a:latin typeface="HGPｺﾞｼｯｸE" panose="020B0900000000000000" pitchFamily="50" charset="-128"/>
                <a:ea typeface="HGPｺﾞｼｯｸE" panose="020B0900000000000000" pitchFamily="50" charset="-128"/>
              </a:endParaRPr>
            </a:p>
            <a:p>
              <a:r>
                <a:rPr lang="ja-JP" altLang="en-US" dirty="0">
                  <a:latin typeface="HGPｺﾞｼｯｸE" panose="020B0900000000000000" pitchFamily="50" charset="-128"/>
                  <a:ea typeface="HGPｺﾞｼｯｸE" panose="020B0900000000000000" pitchFamily="50" charset="-128"/>
                </a:rPr>
                <a:t>柴原</a:t>
              </a:r>
              <a:r>
                <a:rPr lang="ja-JP" altLang="en-US" dirty="0" smtClean="0">
                  <a:latin typeface="HGPｺﾞｼｯｸE" panose="020B0900000000000000" pitchFamily="50" charset="-128"/>
                  <a:ea typeface="HGPｺﾞｼｯｸE" panose="020B0900000000000000" pitchFamily="50" charset="-128"/>
                </a:rPr>
                <a:t>駅</a:t>
              </a:r>
              <a:endParaRPr kumimoji="1" lang="ja-JP" altLang="en-US" dirty="0">
                <a:latin typeface="HGPｺﾞｼｯｸE" panose="020B0900000000000000" pitchFamily="50" charset="-128"/>
                <a:ea typeface="HGPｺﾞｼｯｸE" panose="020B0900000000000000" pitchFamily="50" charset="-128"/>
              </a:endParaRPr>
            </a:p>
          </p:txBody>
        </p:sp>
        <p:sp>
          <p:nvSpPr>
            <p:cNvPr id="10" name="正方形/長方形 9"/>
            <p:cNvSpPr/>
            <p:nvPr/>
          </p:nvSpPr>
          <p:spPr>
            <a:xfrm>
              <a:off x="9159607" y="3975100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ja-JP" altLang="en-US" dirty="0">
                  <a:latin typeface="HGPｺﾞｼｯｸE" panose="020B0900000000000000" pitchFamily="50" charset="-128"/>
                  <a:ea typeface="HGPｺﾞｼｯｸE" panose="020B0900000000000000" pitchFamily="50" charset="-128"/>
                </a:rPr>
                <a:t>基礎工学研究科</a:t>
              </a:r>
              <a:endParaRPr lang="ja-JP" altLang="en-US" dirty="0"/>
            </a:p>
          </p:txBody>
        </p:sp>
      </p:grpSp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806" y="1924050"/>
            <a:ext cx="4095750" cy="493395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右矢印 12"/>
          <p:cNvSpPr/>
          <p:nvPr/>
        </p:nvSpPr>
        <p:spPr>
          <a:xfrm rot="10440782">
            <a:off x="3016279" y="4827305"/>
            <a:ext cx="736600" cy="64678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4" name="楕円 13"/>
          <p:cNvSpPr/>
          <p:nvPr/>
        </p:nvSpPr>
        <p:spPr>
          <a:xfrm>
            <a:off x="1924050" y="4790654"/>
            <a:ext cx="1009707" cy="97296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下矢印 14"/>
          <p:cNvSpPr/>
          <p:nvPr/>
        </p:nvSpPr>
        <p:spPr>
          <a:xfrm>
            <a:off x="3543300" y="2905613"/>
            <a:ext cx="304800" cy="684989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下矢印 15"/>
          <p:cNvSpPr/>
          <p:nvPr/>
        </p:nvSpPr>
        <p:spPr>
          <a:xfrm>
            <a:off x="3632201" y="4048530"/>
            <a:ext cx="304800" cy="684989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右矢印 17"/>
          <p:cNvSpPr/>
          <p:nvPr/>
        </p:nvSpPr>
        <p:spPr>
          <a:xfrm rot="10440782">
            <a:off x="3865118" y="2254137"/>
            <a:ext cx="736600" cy="364839"/>
          </a:xfrm>
          <a:prstGeom prst="rightArrow">
            <a:avLst>
              <a:gd name="adj1" fmla="val 50000"/>
              <a:gd name="adj2" fmla="val 51638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0" name="直線コネクタ 19"/>
          <p:cNvCxnSpPr/>
          <p:nvPr/>
        </p:nvCxnSpPr>
        <p:spPr>
          <a:xfrm flipV="1">
            <a:off x="4968556" y="1601885"/>
            <a:ext cx="1627997" cy="3221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flipV="1">
            <a:off x="4968556" y="2656396"/>
            <a:ext cx="1864044" cy="420160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楕円 22"/>
          <p:cNvSpPr/>
          <p:nvPr/>
        </p:nvSpPr>
        <p:spPr>
          <a:xfrm>
            <a:off x="6089012" y="2436556"/>
            <a:ext cx="1093408" cy="46905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400" b="1" dirty="0" smtClean="0">
                <a:solidFill>
                  <a:schemeClr val="tx1"/>
                </a:solidFill>
              </a:rPr>
              <a:t>がんこ</a:t>
            </a:r>
            <a:endParaRPr kumimoji="1" lang="ja-JP" altLang="en-US" sz="1400" b="1" dirty="0">
              <a:solidFill>
                <a:schemeClr val="tx1"/>
              </a:solidFill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3650769" y="4965134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400" b="1" dirty="0" smtClean="0"/>
              <a:t>入口</a:t>
            </a:r>
            <a:endParaRPr kumimoji="1" lang="ja-JP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149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50</Words>
  <Application>Microsoft Office PowerPoint</Application>
  <PresentationFormat>ワイド画面</PresentationFormat>
  <Paragraphs>27</Paragraphs>
  <Slides>5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5</vt:i4>
      </vt:variant>
    </vt:vector>
  </HeadingPairs>
  <TitlesOfParts>
    <vt:vector size="11" baseType="lpstr">
      <vt:lpstr>Arial Unicode MS</vt:lpstr>
      <vt:lpstr>HGPｺﾞｼｯｸE</vt:lpstr>
      <vt:lpstr>游ゴシック</vt:lpstr>
      <vt:lpstr>游ゴシック Light</vt:lpstr>
      <vt:lpstr>Arial</vt:lpstr>
      <vt:lpstr>Office テーマ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Anayama</dc:creator>
  <cp:lastModifiedBy>Anayama</cp:lastModifiedBy>
  <cp:revision>10</cp:revision>
  <dcterms:created xsi:type="dcterms:W3CDTF">2016-12-01T10:36:40Z</dcterms:created>
  <dcterms:modified xsi:type="dcterms:W3CDTF">2016-12-15T05:57:20Z</dcterms:modified>
</cp:coreProperties>
</file>